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slideLayout" Target="../slideLayouts/slideLayout8.xml"/><Relationship Id="rId1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 Air Quality Monitoring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299" y="532924"/>
            <a:ext cx="5728454" cy="605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 &amp; Future Work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8299" y="1622822"/>
            <a:ext cx="2907030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</a:t>
            </a:r>
            <a:endParaRPr lang="en-US" sz="2250" dirty="0"/>
          </a:p>
        </p:txBody>
      </p:sp>
      <p:sp>
        <p:nvSpPr>
          <p:cNvPr id="4" name="Shape 2"/>
          <p:cNvSpPr/>
          <p:nvPr/>
        </p:nvSpPr>
        <p:spPr>
          <a:xfrm>
            <a:off x="678299" y="2204204"/>
            <a:ext cx="436007" cy="436007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5" name="Text 3"/>
          <p:cNvSpPr/>
          <p:nvPr/>
        </p:nvSpPr>
        <p:spPr>
          <a:xfrm>
            <a:off x="1308021" y="2270760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Monitoring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308021" y="2767251"/>
            <a:ext cx="5770840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Achieved a fully functional real-time air quality monitor.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678299" y="3464838"/>
            <a:ext cx="436007" cy="436007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8" name="Text 6"/>
          <p:cNvSpPr/>
          <p:nvPr/>
        </p:nvSpPr>
        <p:spPr>
          <a:xfrm>
            <a:off x="1308021" y="3531394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Efficient Data Flow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308021" y="4027884"/>
            <a:ext cx="5770840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Seamless data transmission from sensor to cloud dashboard.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678299" y="4725472"/>
            <a:ext cx="436007" cy="436007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1" name="Text 9"/>
          <p:cNvSpPr/>
          <p:nvPr/>
        </p:nvSpPr>
        <p:spPr>
          <a:xfrm>
            <a:off x="1308021" y="4792028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Integration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1308021" y="5288518"/>
            <a:ext cx="5770840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All specified features—OLED, buzzer, MQTT, InfluxDB, Grafana—fully operational.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7559159" y="1622822"/>
            <a:ext cx="2907030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Improvements</a:t>
            </a:r>
            <a:endParaRPr lang="en-US" sz="2250" dirty="0"/>
          </a:p>
        </p:txBody>
      </p:sp>
      <p:sp>
        <p:nvSpPr>
          <p:cNvPr id="14" name="Shape 12"/>
          <p:cNvSpPr/>
          <p:nvPr/>
        </p:nvSpPr>
        <p:spPr>
          <a:xfrm>
            <a:off x="7559159" y="2204204"/>
            <a:ext cx="436007" cy="436007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5" name="Text 13"/>
          <p:cNvSpPr/>
          <p:nvPr/>
        </p:nvSpPr>
        <p:spPr>
          <a:xfrm>
            <a:off x="8188881" y="2270760"/>
            <a:ext cx="2514957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Mobile App Integration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8188881" y="2767251"/>
            <a:ext cx="5770840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 a dedicated mobile application for remote monitoring and control.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7559159" y="3774877"/>
            <a:ext cx="436007" cy="436007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8" name="Text 16"/>
          <p:cNvSpPr/>
          <p:nvPr/>
        </p:nvSpPr>
        <p:spPr>
          <a:xfrm>
            <a:off x="8188881" y="3841433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Additional Sensors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8188881" y="4337923"/>
            <a:ext cx="5770840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Incorporate CO and PM2.5 sensors for more comprehensive air analysis.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7559159" y="5345549"/>
            <a:ext cx="436007" cy="436007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21" name="Text 19"/>
          <p:cNvSpPr/>
          <p:nvPr/>
        </p:nvSpPr>
        <p:spPr>
          <a:xfrm>
            <a:off x="8188881" y="5412105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SMS Alert System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8188881" y="5908596"/>
            <a:ext cx="5770840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 SMS notifications for critical air quality events.</a:t>
            </a:r>
            <a:endParaRPr lang="en-US" sz="1500" dirty="0"/>
          </a:p>
        </p:txBody>
      </p:sp>
      <p:sp>
        <p:nvSpPr>
          <p:cNvPr id="23" name="Shape 21"/>
          <p:cNvSpPr/>
          <p:nvPr/>
        </p:nvSpPr>
        <p:spPr>
          <a:xfrm>
            <a:off x="7559159" y="6606183"/>
            <a:ext cx="436007" cy="436007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24" name="Text 22"/>
          <p:cNvSpPr/>
          <p:nvPr/>
        </p:nvSpPr>
        <p:spPr>
          <a:xfrm>
            <a:off x="8188881" y="6672739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Prediction</a:t>
            </a:r>
            <a:endParaRPr lang="en-US" sz="1900" dirty="0"/>
          </a:p>
        </p:txBody>
      </p:sp>
      <p:sp>
        <p:nvSpPr>
          <p:cNvPr id="25" name="Text 23"/>
          <p:cNvSpPr/>
          <p:nvPr/>
        </p:nvSpPr>
        <p:spPr>
          <a:xfrm>
            <a:off x="8188881" y="7169229"/>
            <a:ext cx="5770840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Integrate AI/ML for predictive air quality analysis.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990" y="535900"/>
            <a:ext cx="8351401" cy="609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Introduction to Air Quality Monitoring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81990" y="1612583"/>
            <a:ext cx="6395561" cy="935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Air quality monitoring involves assessing atmospheric conditions for pollutants. Our system uses advanced gas sensors to provide real-time data.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81990" y="2767251"/>
            <a:ext cx="438388" cy="438388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5" name="Text 3"/>
          <p:cNvSpPr/>
          <p:nvPr/>
        </p:nvSpPr>
        <p:spPr>
          <a:xfrm>
            <a:off x="1315164" y="2834164"/>
            <a:ext cx="2435900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Sensing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315164" y="3333393"/>
            <a:ext cx="5762387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Continuous monitoring using gas sensors for immediate data acquisition.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681990" y="4346734"/>
            <a:ext cx="438388" cy="438388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8" name="Text 6"/>
          <p:cNvSpPr/>
          <p:nvPr/>
        </p:nvSpPr>
        <p:spPr>
          <a:xfrm>
            <a:off x="1315164" y="4413647"/>
            <a:ext cx="2446973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Environmental Impact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315164" y="4912876"/>
            <a:ext cx="5762387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Detecting pollutants crucial for environmental health and policy-making.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681990" y="5926217"/>
            <a:ext cx="438388" cy="438388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1" name="Text 9"/>
          <p:cNvSpPr/>
          <p:nvPr/>
        </p:nvSpPr>
        <p:spPr>
          <a:xfrm>
            <a:off x="1315164" y="5993130"/>
            <a:ext cx="2435900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Health Implications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1315164" y="6492359"/>
            <a:ext cx="5762387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Monitoring harmful gases directly impacts respiratory and overall human health.</a:t>
            </a:r>
            <a:endParaRPr lang="en-US" sz="150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0469" y="1656397"/>
            <a:ext cx="6395561" cy="63955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321" y="518755"/>
            <a:ext cx="4716899" cy="589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Objectives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660321" y="1485662"/>
            <a:ext cx="188595" cy="1132046"/>
          </a:xfrm>
          <a:prstGeom prst="roundRect">
            <a:avLst>
              <a:gd name="adj" fmla="val 15007"/>
            </a:avLst>
          </a:prstGeom>
          <a:solidFill>
            <a:srgbClr val="373433"/>
          </a:solidFill>
          <a:ln/>
        </p:spPr>
      </p:sp>
      <p:sp>
        <p:nvSpPr>
          <p:cNvPr id="4" name="Text 2"/>
          <p:cNvSpPr/>
          <p:nvPr/>
        </p:nvSpPr>
        <p:spPr>
          <a:xfrm>
            <a:off x="1037511" y="1674257"/>
            <a:ext cx="262473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IoT System Development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037511" y="2082165"/>
            <a:ext cx="12932569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Design and implement an IoT-based air quality monitoring system.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943332" y="2759154"/>
            <a:ext cx="188595" cy="1132046"/>
          </a:xfrm>
          <a:prstGeom prst="roundRect">
            <a:avLst>
              <a:gd name="adj" fmla="val 15007"/>
            </a:avLst>
          </a:prstGeom>
          <a:solidFill>
            <a:srgbClr val="373433"/>
          </a:solidFill>
          <a:ln/>
        </p:spPr>
      </p:sp>
      <p:sp>
        <p:nvSpPr>
          <p:cNvPr id="7" name="Text 5"/>
          <p:cNvSpPr/>
          <p:nvPr/>
        </p:nvSpPr>
        <p:spPr>
          <a:xfrm>
            <a:off x="1320522" y="2947749"/>
            <a:ext cx="260020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Air Quality Classification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320522" y="3355658"/>
            <a:ext cx="12649557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Categorise air quality into GOOD, MODERATE, or BAD based on sensor readings.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1226344" y="4032647"/>
            <a:ext cx="188595" cy="1132046"/>
          </a:xfrm>
          <a:prstGeom prst="roundRect">
            <a:avLst>
              <a:gd name="adj" fmla="val 15007"/>
            </a:avLst>
          </a:prstGeom>
          <a:solidFill>
            <a:srgbClr val="373433"/>
          </a:solidFill>
          <a:ln/>
        </p:spPr>
      </p:sp>
      <p:sp>
        <p:nvSpPr>
          <p:cNvPr id="10" name="Text 8"/>
          <p:cNvSpPr/>
          <p:nvPr/>
        </p:nvSpPr>
        <p:spPr>
          <a:xfrm>
            <a:off x="1603534" y="4221242"/>
            <a:ext cx="249471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Local &amp; Remote Display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603534" y="4629150"/>
            <a:ext cx="12366546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Present data on an OLED display and a web-based Grafana dashboard.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1509355" y="5306139"/>
            <a:ext cx="188595" cy="1132046"/>
          </a:xfrm>
          <a:prstGeom prst="roundRect">
            <a:avLst>
              <a:gd name="adj" fmla="val 15007"/>
            </a:avLst>
          </a:prstGeom>
          <a:solidFill>
            <a:srgbClr val="373433"/>
          </a:solidFill>
          <a:ln/>
        </p:spPr>
      </p:sp>
      <p:sp>
        <p:nvSpPr>
          <p:cNvPr id="13" name="Text 11"/>
          <p:cNvSpPr/>
          <p:nvPr/>
        </p:nvSpPr>
        <p:spPr>
          <a:xfrm>
            <a:off x="1886545" y="5494734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Alert System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886545" y="5902643"/>
            <a:ext cx="12083534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Integrate a buzzer for immediate alerts on detecting poor air quality.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1226344" y="6579632"/>
            <a:ext cx="188595" cy="1132046"/>
          </a:xfrm>
          <a:prstGeom prst="roundRect">
            <a:avLst>
              <a:gd name="adj" fmla="val 15007"/>
            </a:avLst>
          </a:prstGeom>
          <a:solidFill>
            <a:srgbClr val="373433"/>
          </a:solidFill>
          <a:ln/>
        </p:spPr>
      </p:sp>
      <p:sp>
        <p:nvSpPr>
          <p:cNvPr id="16" name="Text 14"/>
          <p:cNvSpPr/>
          <p:nvPr/>
        </p:nvSpPr>
        <p:spPr>
          <a:xfrm>
            <a:off x="1603534" y="6768227"/>
            <a:ext cx="298025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Storage &amp; Visualisation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1603534" y="7176135"/>
            <a:ext cx="12366546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 real-time storage and graphical visualisation of sensor data.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406" y="459700"/>
            <a:ext cx="5553789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System Architecture Overview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3406" y="1314093"/>
            <a:ext cx="13463587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system's modular design ensures efficient data flow from sensing to visualisation.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406" y="1768316"/>
            <a:ext cx="833557" cy="100024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83650" y="1935004"/>
            <a:ext cx="211205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ESP32 Microcontroller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583650" y="2295406"/>
            <a:ext cx="124633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Core processing unit for sensor data acquisition.</a:t>
            </a:r>
            <a:endParaRPr lang="en-US" sz="13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06" y="2768560"/>
            <a:ext cx="833557" cy="100024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83650" y="2935248"/>
            <a:ext cx="2698075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MQ Sensors (MQ2 &amp; MQ135)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583650" y="3295650"/>
            <a:ext cx="124633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Detects various gases, providing raw air quality data.</a:t>
            </a:r>
            <a:endParaRPr lang="en-US" sz="13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06" y="3768804"/>
            <a:ext cx="833557" cy="100024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83650" y="3935492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WiFi Module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1583650" y="4295894"/>
            <a:ext cx="124633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Enables wireless connectivity for data transmission.</a:t>
            </a:r>
            <a:endParaRPr lang="en-US" sz="13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06" y="4769048"/>
            <a:ext cx="833557" cy="100024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83650" y="4935736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MQTT Broker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1583650" y="5296138"/>
            <a:ext cx="124633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Facilitates secure, lightweight messaging for IoT devices.</a:t>
            </a:r>
            <a:endParaRPr lang="en-US" sz="13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06" y="5769293"/>
            <a:ext cx="833557" cy="100024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83650" y="5935980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InfluxDB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1583650" y="6296382"/>
            <a:ext cx="124633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Time-series database for efficient storage of real-time data.</a:t>
            </a:r>
            <a:endParaRPr lang="en-US" sz="130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06" y="6769537"/>
            <a:ext cx="833557" cy="1000244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583650" y="6936224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Grafana Dashboard</a:t>
            </a:r>
            <a:endParaRPr lang="en-US" sz="1600" dirty="0"/>
          </a:p>
        </p:txBody>
      </p:sp>
      <p:sp>
        <p:nvSpPr>
          <p:cNvPr id="21" name="Text 13"/>
          <p:cNvSpPr/>
          <p:nvPr/>
        </p:nvSpPr>
        <p:spPr>
          <a:xfrm>
            <a:off x="1583650" y="7296626"/>
            <a:ext cx="124633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Visualises sensor data, trends, and air quality status.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861" y="473512"/>
            <a:ext cx="4424124" cy="537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Hardware Components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1861" y="1354693"/>
            <a:ext cx="13426678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Selected hardware ensures robust performance and accurate measurements.</a:t>
            </a:r>
            <a:endParaRPr lang="en-US" sz="13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861" y="1823204"/>
            <a:ext cx="429935" cy="4299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46703" y="1925241"/>
            <a:ext cx="214979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ESP32-S3 Dev Board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246703" y="2297073"/>
            <a:ext cx="12781836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brain of the system, offering Wi-Fi and Bluetooth capabilities.</a:t>
            </a:r>
            <a:endParaRPr lang="en-US" sz="13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1" y="3002042"/>
            <a:ext cx="429935" cy="42993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46703" y="3104078"/>
            <a:ext cx="214979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MQ2 Gas Sensor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1246703" y="3475911"/>
            <a:ext cx="12781836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Detects LPG, smoke, methane, and other combustible gases.</a:t>
            </a:r>
            <a:endParaRPr lang="en-US" sz="13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61" y="4180880"/>
            <a:ext cx="429935" cy="42993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246703" y="4282916"/>
            <a:ext cx="247888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MQ135 Air Quality Sensor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1246703" y="4654748"/>
            <a:ext cx="12781836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Monitors CO2, benzene, ammonia, and alcohol vapours.</a:t>
            </a:r>
            <a:endParaRPr lang="en-US" sz="13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61" y="5359717"/>
            <a:ext cx="429935" cy="42993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246703" y="5461754"/>
            <a:ext cx="232505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OLED 0.96" I2C Display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1246703" y="5833586"/>
            <a:ext cx="12781836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Compact screen for local real-time air quality readings.</a:t>
            </a:r>
            <a:endParaRPr lang="en-US" sz="13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861" y="6538555"/>
            <a:ext cx="429935" cy="42993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246703" y="6640592"/>
            <a:ext cx="214979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Passive Buzzer</a:t>
            </a:r>
            <a:endParaRPr lang="en-US" sz="1650" dirty="0"/>
          </a:p>
        </p:txBody>
      </p:sp>
      <p:sp>
        <p:nvSpPr>
          <p:cNvPr id="18" name="Text 11"/>
          <p:cNvSpPr/>
          <p:nvPr/>
        </p:nvSpPr>
        <p:spPr>
          <a:xfrm>
            <a:off x="1246703" y="7012424"/>
            <a:ext cx="12781836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Provides audible alerts for critical air quality levels.</a:t>
            </a:r>
            <a:endParaRPr lang="en-US" sz="1350" dirty="0"/>
          </a:p>
        </p:txBody>
      </p:sp>
      <p:sp>
        <p:nvSpPr>
          <p:cNvPr id="19" name="Text 12"/>
          <p:cNvSpPr/>
          <p:nvPr/>
        </p:nvSpPr>
        <p:spPr>
          <a:xfrm>
            <a:off x="601861" y="7480935"/>
            <a:ext cx="13426678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Additional components: jumper wires, breadboard, and power supply for system integration.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0905" y="448508"/>
            <a:ext cx="4787027" cy="509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Software Tools &amp; Libraries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0905" y="1284446"/>
            <a:ext cx="13488591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suite of powerful tools and libraries ensures seamless operation and data management.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570905" y="1912382"/>
            <a:ext cx="366951" cy="366951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5" name="Text 3"/>
          <p:cNvSpPr/>
          <p:nvPr/>
        </p:nvSpPr>
        <p:spPr>
          <a:xfrm>
            <a:off x="1100971" y="1968341"/>
            <a:ext cx="2038945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Arduino IDE (C/C++)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100971" y="2386370"/>
            <a:ext cx="6015276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Primary environment for programming the ESP32 microcontroller.</a:t>
            </a:r>
            <a:endParaRPr lang="en-US" sz="1250" dirty="0"/>
          </a:p>
        </p:txBody>
      </p:sp>
      <p:sp>
        <p:nvSpPr>
          <p:cNvPr id="7" name="Shape 5"/>
          <p:cNvSpPr/>
          <p:nvPr/>
        </p:nvSpPr>
        <p:spPr>
          <a:xfrm>
            <a:off x="570905" y="2973586"/>
            <a:ext cx="366951" cy="366951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8" name="Text 6"/>
          <p:cNvSpPr/>
          <p:nvPr/>
        </p:nvSpPr>
        <p:spPr>
          <a:xfrm>
            <a:off x="1100971" y="3029545"/>
            <a:ext cx="2076569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MicroPython (Thonny)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00971" y="3447574"/>
            <a:ext cx="6015276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Used for rapid prototyping and initial sensor testing.</a:t>
            </a:r>
            <a:endParaRPr lang="en-US" sz="1250" dirty="0"/>
          </a:p>
        </p:txBody>
      </p:sp>
      <p:sp>
        <p:nvSpPr>
          <p:cNvPr id="10" name="Shape 8"/>
          <p:cNvSpPr/>
          <p:nvPr/>
        </p:nvSpPr>
        <p:spPr>
          <a:xfrm>
            <a:off x="570905" y="4034790"/>
            <a:ext cx="366951" cy="366951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1" name="Text 9"/>
          <p:cNvSpPr/>
          <p:nvPr/>
        </p:nvSpPr>
        <p:spPr>
          <a:xfrm>
            <a:off x="1100971" y="4090749"/>
            <a:ext cx="2237780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Mosquitto MQTT Broker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00971" y="4508778"/>
            <a:ext cx="6015276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Lightweight open-source message broker for IoT communication.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570905" y="5095994"/>
            <a:ext cx="366951" cy="366951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4" name="Text 12"/>
          <p:cNvSpPr/>
          <p:nvPr/>
        </p:nvSpPr>
        <p:spPr>
          <a:xfrm>
            <a:off x="1100971" y="5151953"/>
            <a:ext cx="2038945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InfluxDB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100971" y="5569982"/>
            <a:ext cx="6015276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High-performance time-series database optimized for sensor data.</a:t>
            </a:r>
            <a:endParaRPr lang="en-US" sz="1250" dirty="0"/>
          </a:p>
        </p:txBody>
      </p:sp>
      <p:sp>
        <p:nvSpPr>
          <p:cNvPr id="16" name="Shape 14"/>
          <p:cNvSpPr/>
          <p:nvPr/>
        </p:nvSpPr>
        <p:spPr>
          <a:xfrm>
            <a:off x="570905" y="6157198"/>
            <a:ext cx="366951" cy="366951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7" name="Text 15"/>
          <p:cNvSpPr/>
          <p:nvPr/>
        </p:nvSpPr>
        <p:spPr>
          <a:xfrm>
            <a:off x="1100971" y="6213158"/>
            <a:ext cx="2038945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Grafana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100971" y="6631186"/>
            <a:ext cx="6015276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Powerful open-source platform for data visualisation and analytics.</a:t>
            </a:r>
            <a:endParaRPr lang="en-US" sz="125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1773" y="1912382"/>
            <a:ext cx="6545342" cy="4478298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7521773" y="6574155"/>
            <a:ext cx="6545342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Libraries: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7521773" y="6981944"/>
            <a:ext cx="6545342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WiFi: For ESP32 network connectivity.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7521773" y="7299960"/>
            <a:ext cx="6545342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PubSubClient: MQTT client library for ESP32.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7521773" y="7617976"/>
            <a:ext cx="6545342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SSD1306: Driver for the OLED display.</a:t>
            </a:r>
            <a:endParaRPr lang="en-US" sz="1250" dirty="0"/>
          </a:p>
        </p:txBody>
      </p:sp>
      <p:sp>
        <p:nvSpPr>
          <p:cNvPr id="24" name="Text 21"/>
          <p:cNvSpPr/>
          <p:nvPr/>
        </p:nvSpPr>
        <p:spPr>
          <a:xfrm>
            <a:off x="7521773" y="7935992"/>
            <a:ext cx="6545342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Adafruit_GFX: Graphics library for OLED content rendering.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711" y="576501"/>
            <a:ext cx="6350318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System Workflow &amp; Output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2711" y="1649492"/>
            <a:ext cx="1316497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integrated process from data acquisition to real-time alerts and visualisation.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080141" y="245947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Sensor Readings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732711" y="2912150"/>
            <a:ext cx="396466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MQ2 &amp; MQ135 values are sampled every 5 seconds.</a:t>
            </a:r>
            <a:endParaRPr lang="en-US" sz="16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1341" y="2632591"/>
            <a:ext cx="4607719" cy="4607719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597" y="3271718"/>
            <a:ext cx="313253" cy="39159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3027" y="2220039"/>
            <a:ext cx="265521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Threshold Comparison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9933027" y="2672715"/>
            <a:ext cx="396466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Raw data compared against predefined air quality thresholds.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341" y="2632591"/>
            <a:ext cx="4607719" cy="4607719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701" y="3304103"/>
            <a:ext cx="313253" cy="39159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3027" y="3656767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OLED Display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9933027" y="4109442"/>
            <a:ext cx="396466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Current air quality status and sensor values shown locally.</a:t>
            </a:r>
            <a:endParaRPr lang="en-US" sz="16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341" y="2632591"/>
            <a:ext cx="4607719" cy="4607719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8592" y="4418171"/>
            <a:ext cx="313253" cy="39159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933027" y="509349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MQTT Publication</a:t>
            </a:r>
            <a:endParaRPr lang="en-US" sz="2050" dirty="0"/>
          </a:p>
        </p:txBody>
      </p:sp>
      <p:sp>
        <p:nvSpPr>
          <p:cNvPr id="17" name="Text 9"/>
          <p:cNvSpPr/>
          <p:nvPr/>
        </p:nvSpPr>
        <p:spPr>
          <a:xfrm>
            <a:off x="9933027" y="5546169"/>
            <a:ext cx="396466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is published to designated MQTT topics.</a:t>
            </a:r>
            <a:endParaRPr lang="en-US" sz="160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1341" y="2632591"/>
            <a:ext cx="4607719" cy="4607719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5692" y="5775008"/>
            <a:ext cx="313253" cy="391597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9933027" y="6530221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InfluxDB Storage</a:t>
            </a:r>
            <a:endParaRPr lang="en-US" sz="2050" dirty="0"/>
          </a:p>
        </p:txBody>
      </p:sp>
      <p:sp>
        <p:nvSpPr>
          <p:cNvPr id="21" name="Text 11"/>
          <p:cNvSpPr/>
          <p:nvPr/>
        </p:nvSpPr>
        <p:spPr>
          <a:xfrm>
            <a:off x="9933027" y="6982897"/>
            <a:ext cx="396466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Time-stamped sensor data securely stored for historical analysis.</a:t>
            </a:r>
            <a:endParaRPr lang="en-US" sz="1600" dirty="0"/>
          </a:p>
        </p:txBody>
      </p:sp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1341" y="2632591"/>
            <a:ext cx="4607719" cy="4607719"/>
          </a:xfrm>
          <a:prstGeom prst="rect">
            <a:avLst/>
          </a:prstGeom>
        </p:spPr>
      </p:pic>
      <p:pic>
        <p:nvPicPr>
          <p:cNvPr id="2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1009" y="6352818"/>
            <a:ext cx="313253" cy="391597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2080141" y="6290667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Grafana Visualisation</a:t>
            </a:r>
            <a:endParaRPr lang="en-US" sz="2050" dirty="0"/>
          </a:p>
        </p:txBody>
      </p:sp>
      <p:sp>
        <p:nvSpPr>
          <p:cNvPr id="25" name="Text 13"/>
          <p:cNvSpPr/>
          <p:nvPr/>
        </p:nvSpPr>
        <p:spPr>
          <a:xfrm>
            <a:off x="732711" y="6743343"/>
            <a:ext cx="396466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trends and historical data displayed on the dashboard.</a:t>
            </a:r>
            <a:endParaRPr lang="en-US" sz="1600" dirty="0"/>
          </a:p>
        </p:txBody>
      </p:sp>
      <p:pic>
        <p:nvPicPr>
          <p:cNvPr id="2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11341" y="2632591"/>
            <a:ext cx="4607719" cy="4607719"/>
          </a:xfrm>
          <a:prstGeom prst="rect">
            <a:avLst/>
          </a:prstGeom>
        </p:spPr>
      </p:pic>
      <p:pic>
        <p:nvPicPr>
          <p:cNvPr id="27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4663" y="5716548"/>
            <a:ext cx="313253" cy="391597"/>
          </a:xfrm>
          <a:prstGeom prst="rect">
            <a:avLst/>
          </a:prstGeom>
        </p:spPr>
      </p:pic>
      <p:sp>
        <p:nvSpPr>
          <p:cNvPr id="28" name="Text 14"/>
          <p:cNvSpPr/>
          <p:nvPr/>
        </p:nvSpPr>
        <p:spPr>
          <a:xfrm>
            <a:off x="2080141" y="4375071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Buzzer &amp; LED Alerts</a:t>
            </a:r>
            <a:endParaRPr lang="en-US" sz="2050" dirty="0"/>
          </a:p>
        </p:txBody>
      </p:sp>
      <p:sp>
        <p:nvSpPr>
          <p:cNvPr id="29" name="Text 15"/>
          <p:cNvSpPr/>
          <p:nvPr/>
        </p:nvSpPr>
        <p:spPr>
          <a:xfrm>
            <a:off x="732711" y="4827746"/>
            <a:ext cx="396466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Auditory and visual warnings for critical air quality levels.</a:t>
            </a:r>
            <a:endParaRPr lang="en-US" sz="1600" dirty="0"/>
          </a:p>
        </p:txBody>
      </p:sp>
      <p:pic>
        <p:nvPicPr>
          <p:cNvPr id="30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11341" y="2632591"/>
            <a:ext cx="4607719" cy="4607719"/>
          </a:xfrm>
          <a:prstGeom prst="rect">
            <a:avLst/>
          </a:prstGeom>
        </p:spPr>
      </p:pic>
      <p:pic>
        <p:nvPicPr>
          <p:cNvPr id="31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94985" y="4345305"/>
            <a:ext cx="313253" cy="3915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4654"/>
            <a:ext cx="73950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Grafana Dashboard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070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central hub for comprehensive air quality monitoring and analysis.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38463"/>
            <a:ext cx="5508308" cy="283488"/>
          </a:xfrm>
          <a:prstGeom prst="roundRect">
            <a:avLst>
              <a:gd name="adj" fmla="val 12002"/>
            </a:avLst>
          </a:prstGeom>
          <a:solidFill>
            <a:srgbClr val="373433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938463"/>
            <a:ext cx="5508308" cy="283488"/>
          </a:xfrm>
          <a:prstGeom prst="roundRect">
            <a:avLst>
              <a:gd name="adj" fmla="val 12002"/>
            </a:avLst>
          </a:prstGeom>
          <a:solidFill>
            <a:srgbClr val="C49F8C"/>
          </a:solidFill>
          <a:ln/>
        </p:spPr>
      </p:sp>
      <p:sp>
        <p:nvSpPr>
          <p:cNvPr id="6" name="Text 4"/>
          <p:cNvSpPr/>
          <p:nvPr/>
        </p:nvSpPr>
        <p:spPr>
          <a:xfrm>
            <a:off x="6472118" y="2938463"/>
            <a:ext cx="70127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100%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505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Graphs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399573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Live plots of MQ2 and MQ135 sensor values for immediate insights.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56884" y="2938463"/>
            <a:ext cx="5508427" cy="283488"/>
          </a:xfrm>
          <a:prstGeom prst="roundRect">
            <a:avLst>
              <a:gd name="adj" fmla="val 12002"/>
            </a:avLst>
          </a:prstGeom>
          <a:solidFill>
            <a:srgbClr val="373433"/>
          </a:solidFill>
          <a:ln/>
        </p:spPr>
      </p:sp>
      <p:sp>
        <p:nvSpPr>
          <p:cNvPr id="10" name="Shape 8"/>
          <p:cNvSpPr/>
          <p:nvPr/>
        </p:nvSpPr>
        <p:spPr>
          <a:xfrm>
            <a:off x="7456884" y="2938463"/>
            <a:ext cx="5508427" cy="283488"/>
          </a:xfrm>
          <a:prstGeom prst="roundRect">
            <a:avLst>
              <a:gd name="adj" fmla="val 12002"/>
            </a:avLst>
          </a:prstGeom>
          <a:solidFill>
            <a:srgbClr val="C49F8C"/>
          </a:solidFill>
          <a:ln/>
        </p:spPr>
      </p:sp>
      <p:sp>
        <p:nvSpPr>
          <p:cNvPr id="11" name="Text 9"/>
          <p:cNvSpPr/>
          <p:nvPr/>
        </p:nvSpPr>
        <p:spPr>
          <a:xfrm>
            <a:off x="13135332" y="2938463"/>
            <a:ext cx="70127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100%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6884" y="3505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Air Quality Status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456884" y="399573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Clear indication of current air quality (Good, Moderate, Bad) at a glance.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5401866"/>
            <a:ext cx="5508308" cy="283488"/>
          </a:xfrm>
          <a:prstGeom prst="roundRect">
            <a:avLst>
              <a:gd name="adj" fmla="val 12002"/>
            </a:avLst>
          </a:prstGeom>
          <a:solidFill>
            <a:srgbClr val="373433"/>
          </a:solidFill>
          <a:ln/>
        </p:spPr>
      </p:sp>
      <p:sp>
        <p:nvSpPr>
          <p:cNvPr id="15" name="Shape 13"/>
          <p:cNvSpPr/>
          <p:nvPr/>
        </p:nvSpPr>
        <p:spPr>
          <a:xfrm>
            <a:off x="793790" y="5401866"/>
            <a:ext cx="5508308" cy="283488"/>
          </a:xfrm>
          <a:prstGeom prst="roundRect">
            <a:avLst>
              <a:gd name="adj" fmla="val 12002"/>
            </a:avLst>
          </a:prstGeom>
          <a:solidFill>
            <a:srgbClr val="C49F8C"/>
          </a:solidFill>
          <a:ln/>
        </p:spPr>
      </p:sp>
      <p:sp>
        <p:nvSpPr>
          <p:cNvPr id="16" name="Text 14"/>
          <p:cNvSpPr/>
          <p:nvPr/>
        </p:nvSpPr>
        <p:spPr>
          <a:xfrm>
            <a:off x="6472118" y="5401866"/>
            <a:ext cx="70127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100%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93790" y="5968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Timestamp Accuracy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45914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Precise timestamps for all data points ensure accurate historical tracking.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56884" y="5401866"/>
            <a:ext cx="5508427" cy="283488"/>
          </a:xfrm>
          <a:prstGeom prst="roundRect">
            <a:avLst>
              <a:gd name="adj" fmla="val 12002"/>
            </a:avLst>
          </a:prstGeom>
          <a:solidFill>
            <a:srgbClr val="373433"/>
          </a:solidFill>
          <a:ln/>
        </p:spPr>
      </p:sp>
      <p:sp>
        <p:nvSpPr>
          <p:cNvPr id="20" name="Shape 18"/>
          <p:cNvSpPr/>
          <p:nvPr/>
        </p:nvSpPr>
        <p:spPr>
          <a:xfrm>
            <a:off x="7456884" y="5401866"/>
            <a:ext cx="5508427" cy="283488"/>
          </a:xfrm>
          <a:prstGeom prst="roundRect">
            <a:avLst>
              <a:gd name="adj" fmla="val 12002"/>
            </a:avLst>
          </a:prstGeom>
          <a:solidFill>
            <a:srgbClr val="C49F8C"/>
          </a:solidFill>
          <a:ln/>
        </p:spPr>
      </p:sp>
      <p:sp>
        <p:nvSpPr>
          <p:cNvPr id="21" name="Text 19"/>
          <p:cNvSpPr/>
          <p:nvPr/>
        </p:nvSpPr>
        <p:spPr>
          <a:xfrm>
            <a:off x="13135332" y="5401866"/>
            <a:ext cx="70127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100%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56884" y="5968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Annotated Peaks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456884" y="6459141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Markers highlight significant air quality events and critical thresholds.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5499378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Testing &amp; Validation Results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3172" y="1379696"/>
            <a:ext cx="1340405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Rigorous testing confirms system accuracy and reliability across various conditions.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3172" y="2014776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Good Air: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Low gas levels, indicated by Green LED.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13172" y="2356485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Moderate Air: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Intermediate gas levels, indicated by Blue LED.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13172" y="2698194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Bad Air: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High gas levels, indicated by Red LED and buzzer activation.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13172" y="3136225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Accuracy enhanced through empirical threshold calibration.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13172" y="3574256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Successful MQTT communication validated data integrity.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13172" y="4012287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OLED display provides clear, legible output in all conditions.</a:t>
            </a:r>
            <a:endParaRPr lang="en-US" sz="13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6537" y="2054185"/>
            <a:ext cx="6488311" cy="64883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2025-06-26T05:14:07Z</dcterms:created>
  <dcterms:modified xsi:type="dcterms:W3CDTF">2025-06-26T05:14:07Z</dcterms:modified>
</cp:coreProperties>
</file>